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134806424" r:id="rId3"/>
    <p:sldId id="2134806426" r:id="rId4"/>
    <p:sldId id="2134806429" r:id="rId5"/>
    <p:sldId id="2134806427" r:id="rId6"/>
    <p:sldId id="2134806425" r:id="rId7"/>
    <p:sldId id="2134806436" r:id="rId8"/>
    <p:sldId id="2134806446" r:id="rId9"/>
    <p:sldId id="2134806431" r:id="rId10"/>
    <p:sldId id="2134806430" r:id="rId11"/>
    <p:sldId id="2134806413" r:id="rId12"/>
    <p:sldId id="2134806442" r:id="rId13"/>
    <p:sldId id="2134806414" r:id="rId14"/>
    <p:sldId id="2134806415" r:id="rId15"/>
    <p:sldId id="2134806437" r:id="rId16"/>
    <p:sldId id="2134806444" r:id="rId17"/>
    <p:sldId id="2134806418" r:id="rId18"/>
    <p:sldId id="2134806419" r:id="rId19"/>
    <p:sldId id="2134806420" r:id="rId20"/>
    <p:sldId id="2134806445" r:id="rId21"/>
  </p:sldIdLst>
  <p:sldSz cx="12192000" cy="6858000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-Ting Huang" initials="YH" lastIdx="4" clrIdx="0">
    <p:extLst>
      <p:ext uri="{19B8F6BF-5375-455C-9EA6-DF929625EA0E}">
        <p15:presenceInfo xmlns:p15="http://schemas.microsoft.com/office/powerpoint/2012/main" userId="Yi-Ting Hu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0B5692"/>
    <a:srgbClr val="C00000"/>
    <a:srgbClr val="FFFF99"/>
    <a:srgbClr val="175F97"/>
    <a:srgbClr val="2F6FA8"/>
    <a:srgbClr val="4C8823"/>
    <a:srgbClr val="D39500"/>
    <a:srgbClr val="CF5400"/>
    <a:srgbClr val="319E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 autoAdjust="0"/>
    <p:restoredTop sz="70998" autoAdjust="0"/>
  </p:normalViewPr>
  <p:slideViewPr>
    <p:cSldViewPr snapToGrid="0">
      <p:cViewPr>
        <p:scale>
          <a:sx n="91" d="100"/>
          <a:sy n="91" d="100"/>
        </p:scale>
        <p:origin x="504" y="84"/>
      </p:cViewPr>
      <p:guideLst/>
    </p:cSldViewPr>
  </p:slideViewPr>
  <p:outlineViewPr>
    <p:cViewPr>
      <p:scale>
        <a:sx n="33" d="100"/>
        <a:sy n="33" d="100"/>
      </p:scale>
      <p:origin x="0" y="-1748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FEC84-90FE-4F5B-94E2-70EDD9053F19}" type="datetimeFigureOut">
              <a:rPr lang="zh-TW" altLang="en-US" smtClean="0"/>
              <a:t>2025/6/9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E803A-4135-4AF6-9888-4F76C4FA1F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540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E803A-4135-4AF6-9888-4F76C4FA1FA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906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Following anomaly detection, the likely malicious events proceed to attack pattern recognition.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803A-4135-4AF6-9888-4F76C4FA1FA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63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To identify the most likely threat actor, we use </a:t>
            </a:r>
            <a:r>
              <a:rPr lang="en-US" altLang="zh-TW" b="1" dirty="0"/>
              <a:t>Graph Edit Distance (GED)</a:t>
            </a:r>
            <a:r>
              <a:rPr lang="en-US" altLang="zh-TW" dirty="0"/>
              <a:t>—a measure of similarity between two graphs based on the minimum cost needed to transform one graph into another.</a:t>
            </a:r>
          </a:p>
          <a:p>
            <a:endParaRPr lang="en-US" altLang="zh-TW" dirty="0"/>
          </a:p>
          <a:p>
            <a:r>
              <a:rPr lang="en-US" altLang="zh-TW" dirty="0"/>
              <a:t>This transformation involves a series of operations: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Insertion</a:t>
            </a:r>
            <a:r>
              <a:rPr lang="en-US" altLang="zh-TW" dirty="0"/>
              <a:t> (e.g., adding a new technique),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Deletion</a:t>
            </a:r>
            <a:r>
              <a:rPr lang="en-US" altLang="zh-TW" dirty="0"/>
              <a:t> (e.g., removing an unmatched event), 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Substitution</a:t>
            </a:r>
            <a:r>
              <a:rPr lang="en-US" altLang="zh-TW" dirty="0"/>
              <a:t> (e.g., replacing one technique with another).</a:t>
            </a:r>
          </a:p>
          <a:p>
            <a:r>
              <a:rPr lang="en-US" altLang="zh-TW" dirty="0"/>
              <a:t>The </a:t>
            </a:r>
            <a:r>
              <a:rPr lang="en-US" altLang="zh-TW" b="1" dirty="0"/>
              <a:t>lower the total cost</a:t>
            </a:r>
            <a:r>
              <a:rPr lang="en-US" altLang="zh-TW" dirty="0"/>
              <a:t> of these operations, the </a:t>
            </a:r>
            <a:r>
              <a:rPr lang="en-US" altLang="zh-TW" b="1" dirty="0"/>
              <a:t>more similar</a:t>
            </a:r>
            <a:r>
              <a:rPr lang="en-US" altLang="zh-TW" dirty="0"/>
              <a:t> the graphs are. </a:t>
            </a:r>
          </a:p>
          <a:p>
            <a:r>
              <a:rPr lang="en-US" altLang="zh-TW" dirty="0"/>
              <a:t>Thus, the threat actor whose campaign graph has the </a:t>
            </a:r>
            <a:r>
              <a:rPr lang="en-US" altLang="zh-TW" b="1" dirty="0"/>
              <a:t>smallest GED</a:t>
            </a:r>
            <a:r>
              <a:rPr lang="en-US" altLang="zh-TW" dirty="0"/>
              <a:t> to the query graph is considered the </a:t>
            </a:r>
            <a:r>
              <a:rPr lang="en-US" altLang="zh-TW" b="1" dirty="0"/>
              <a:t>most likely match</a:t>
            </a:r>
            <a:r>
              <a:rPr lang="en-US" altLang="zh-TW" dirty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803A-4135-4AF6-9888-4F76C4FA1FA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774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We compared SFM with Sigma using five synthetic APT campaign datasets. While Sigma provides a widely used rule-based baseline aligned with MITRE ATT&amp;CK. The results highlight SFM’s effectiveness in detecting fine-grained attack patterns beyond the scope of traditional signature-based methods.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803A-4135-4AF6-9888-4F76C4FA1FA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141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zh-TW" dirty="0"/>
              <a:t>When evaluating our attribution performance, we observe that 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zh-TW" dirty="0"/>
              <a:t>the correct threat actor appears at the </a:t>
            </a:r>
            <a:r>
              <a:rPr lang="en-US" altLang="zh-TW" b="1" dirty="0"/>
              <a:t>top rank</a:t>
            </a:r>
            <a:r>
              <a:rPr lang="en-US" altLang="zh-TW" dirty="0"/>
              <a:t> in </a:t>
            </a:r>
            <a:r>
              <a:rPr lang="en-US" altLang="zh-TW" b="1" dirty="0"/>
              <a:t>40%</a:t>
            </a:r>
            <a:r>
              <a:rPr lang="en-US" altLang="zh-TW" dirty="0"/>
              <a:t> of cases.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br>
              <a:rPr lang="en-US" altLang="zh-TW" dirty="0"/>
            </a:br>
            <a:r>
              <a:rPr lang="en-US" altLang="zh-TW" dirty="0"/>
              <a:t>If we extend our evaluation to the </a:t>
            </a:r>
            <a:r>
              <a:rPr lang="en-US" altLang="zh-TW" b="1" dirty="0"/>
              <a:t>top 5 ranks</a:t>
            </a:r>
            <a:r>
              <a:rPr lang="en-US" altLang="zh-TW" dirty="0"/>
              <a:t>, 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zh-TW" dirty="0"/>
              <a:t>the correct actor is included in </a:t>
            </a:r>
            <a:r>
              <a:rPr lang="en-US" altLang="zh-TW" b="1" dirty="0"/>
              <a:t>60%</a:t>
            </a:r>
            <a:r>
              <a:rPr lang="en-US" altLang="zh-TW" dirty="0"/>
              <a:t> of cases.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br>
              <a:rPr lang="en-US" altLang="zh-TW" dirty="0"/>
            </a:br>
            <a:r>
              <a:rPr lang="en-US" altLang="zh-TW" dirty="0"/>
              <a:t>This demonstrates the system’s ability to significantly narrow down the pool of likely threat actors, even in complex real-world scenarios.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803A-4135-4AF6-9888-4F76C4FA1FA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8008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SFM detects over 60% of techniques from system event logs and attributes APT campaigns to the correct threat group within the top 5 ranks in 60% of cases. These results highlight SFM as a promising approach for APT detection and attribution, helping to narrow down likely threat actors in real-world scenarios.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803A-4135-4AF6-9888-4F76C4FA1FA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004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To address the persistent and multifaceted nature of Advanced Persistent Threats (APTs), systems like Holmes [6] and MORSE [7] have shown that combining coarse-grained analysis (which classifies events as benign or malicious) with fine grained analysis (which maps events to Tactics, Techniques, and Procedures, TTPs) can significantly enhance threat detection capabilities.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803A-4135-4AF6-9888-4F76C4FA1FA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341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To address the persistent and multifaceted nature of Advanced Persistent Threats (APTs), systems like Holmes [6] and MORSE [7] have shown that combining coarse-grained analysis (which classifies events as benign or malicious) with fine grained analysis (which maps events to Tactics, Techniques, and Procedures, TTPs) can significantly enhance threat detection capabilities.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803A-4135-4AF6-9888-4F76C4FA1FA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094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</a:pPr>
            <a:r>
              <a:rPr lang="en-US" altLang="zh-TW" dirty="0"/>
              <a:t>Leverages neural networks to detect abnormal system activities and map them to MITRE ATT&amp;CK techniques for enhanced interpretability.</a:t>
            </a:r>
          </a:p>
          <a:p>
            <a:pPr lvl="1">
              <a:lnSpc>
                <a:spcPct val="100000"/>
              </a:lnSpc>
            </a:pPr>
            <a:r>
              <a:rPr lang="en-US" altLang="zh-TW" b="1" dirty="0"/>
              <a:t>APT campaign attribution</a:t>
            </a:r>
            <a:r>
              <a:rPr lang="en-US" altLang="zh-TW" dirty="0"/>
              <a:t>: Matches detected behaviors against known APT campaigns based on observed techniques and attack patterns.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803A-4135-4AF6-9888-4F76C4FA1FA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9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Here is our intuition</a:t>
            </a:r>
          </a:p>
          <a:p>
            <a:r>
              <a:rPr lang="en-US" altLang="zh-TW" dirty="0"/>
              <a:t>When given a bunch of system event logs,</a:t>
            </a:r>
          </a:p>
          <a:p>
            <a:r>
              <a:rPr lang="en-US" altLang="zh-TW" dirty="0"/>
              <a:t>To deal with data imbalance, we firstly identify anomalous process.</a:t>
            </a:r>
          </a:p>
          <a:p>
            <a:r>
              <a:rPr lang="en-US" altLang="zh-TW" dirty="0"/>
              <a:t>And then these anomalous events are mapped to corresponding TTPs</a:t>
            </a:r>
          </a:p>
          <a:p>
            <a:r>
              <a:rPr lang="en-US" altLang="zh-TW" dirty="0"/>
              <a:t>aligning them with stages of the attack lifecycle.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803A-4135-4AF6-9888-4F76C4FA1FA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363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Next, we construct a </a:t>
            </a:r>
            <a:r>
              <a:rPr lang="en-US" altLang="zh-TW" b="1" dirty="0"/>
              <a:t>query graph</a:t>
            </a:r>
            <a:r>
              <a:rPr lang="en-US" altLang="zh-TW" dirty="0"/>
              <a:t> from the discovered TTPs.</a:t>
            </a:r>
            <a:br>
              <a:rPr lang="en-US" altLang="zh-TW" dirty="0"/>
            </a:br>
            <a:r>
              <a:rPr lang="en-US" altLang="zh-TW" dirty="0"/>
              <a:t>Given a bunch of forensic incident reports, each campaign is represented as a </a:t>
            </a:r>
            <a:r>
              <a:rPr lang="en-US" altLang="zh-TW" b="1" dirty="0"/>
              <a:t>campaign graph</a:t>
            </a:r>
            <a:r>
              <a:rPr lang="en-US" altLang="zh-TW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composed of known attack techniques.</a:t>
            </a:r>
            <a:br>
              <a:rPr lang="en-US" altLang="zh-TW" dirty="0"/>
            </a:br>
            <a:r>
              <a:rPr lang="en-US" altLang="zh-TW" dirty="0"/>
              <a:t>By matching the query graph with campaign graphs, we can identify the most likely attacker.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803A-4135-4AF6-9888-4F76C4FA1FA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594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Event Embedding:</a:t>
            </a:r>
            <a:r>
              <a:rPr lang="en-US" altLang="zh-TW" dirty="0"/>
              <a:t> Converts textual logs into numerical vectors.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Technique Hunting:</a:t>
            </a:r>
            <a:r>
              <a:rPr lang="en-US" altLang="zh-TW" dirty="0"/>
              <a:t> Identifies malicious techniques from event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Anomaly Detection:</a:t>
            </a:r>
            <a:r>
              <a:rPr lang="en-US" altLang="zh-TW" dirty="0"/>
              <a:t> Handles event imbalance to highlight suspicious behavior.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Attack Pattern Detection:</a:t>
            </a:r>
            <a:r>
              <a:rPr lang="en-US" altLang="zh-TW" dirty="0"/>
              <a:t> Uses sequence modeling to detect specific techniques.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APT Campaign Matching:</a:t>
            </a:r>
            <a:r>
              <a:rPr lang="en-US" altLang="zh-TW" dirty="0"/>
              <a:t> Matches attack traces to potential actors via graph-based similarity.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803A-4135-4AF6-9888-4F76C4FA1FA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206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altLang="zh-TW" dirty="0"/>
              <a:t>An event log is a system-generated record that </a:t>
            </a:r>
            <a:r>
              <a:rPr lang="en-US" altLang="zh-TW" dirty="0">
                <a:solidFill>
                  <a:schemeClr val="accent1"/>
                </a:solidFill>
              </a:rPr>
              <a:t>documents activities related to system operations</a:t>
            </a:r>
            <a:r>
              <a:rPr lang="en-US" altLang="zh-TW" dirty="0"/>
              <a:t>. </a:t>
            </a:r>
          </a:p>
          <a:p>
            <a:pPr>
              <a:spcBef>
                <a:spcPts val="2000"/>
              </a:spcBef>
            </a:pPr>
            <a:r>
              <a:rPr lang="en-US" altLang="zh-TW" dirty="0"/>
              <a:t>An entry in the audit log, called an event, contains detailed information such as timestamps, event sources, event types, process IDs, and other information that </a:t>
            </a:r>
            <a:r>
              <a:rPr lang="en-US" altLang="zh-TW" dirty="0">
                <a:solidFill>
                  <a:schemeClr val="accent1"/>
                </a:solidFill>
              </a:rPr>
              <a:t>enables security analysts to capture and analyze system operations in real time</a:t>
            </a:r>
            <a:r>
              <a:rPr lang="en-US" altLang="zh-TW" dirty="0"/>
              <a:t>.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sz="1800" b="0" i="1" dirty="0">
                <a:solidFill>
                  <a:srgbClr val="000000"/>
                </a:solidFill>
                <a:effectLst/>
                <a:latin typeface="NimbusRomNo9L-ReguItal"/>
              </a:rPr>
              <a:t>groupagent.exe</a:t>
            </a:r>
            <a:r>
              <a:rPr lang="en-US" altLang="zh-TW" dirty="0"/>
              <a:t>  open Registry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803A-4135-4AF6-9888-4F76C4FA1FA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619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To process these logs, we use an embedding function, </a:t>
            </a:r>
            <a:r>
              <a:rPr lang="en-US" altLang="zh-TW" dirty="0" err="1"/>
              <a:t>SecureBERT</a:t>
            </a:r>
            <a:r>
              <a:rPr lang="en-US" altLang="zh-TW" dirty="0"/>
              <a:t>, that converts the textual log data into numerical vectors that still preserve semantic relationships.  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/>
              <a:t>https://github.com/ehsanaghaei/SecureBERT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E803A-4135-4AF6-9888-4F76C4FA1FA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0654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827D-F1B5-4F87-B330-44AD3D53FEB7}" type="datetime1">
              <a:rPr lang="zh-TW" altLang="en-US" smtClean="0"/>
              <a:t>2025/6/9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448800" y="6596063"/>
            <a:ext cx="2743200" cy="365125"/>
          </a:xfrm>
        </p:spPr>
        <p:txBody>
          <a:bodyPr/>
          <a:lstStyle/>
          <a:p>
            <a:fld id="{E620CCC9-13BB-4F99-8B6D-0D511E574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0B04B-1F2B-446B-9C51-483D9C6E8387}" type="datetime1">
              <a:rPr lang="zh-TW" altLang="en-US" smtClean="0"/>
              <a:t>2025/6/9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786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40EB-FA01-4A16-B638-1E4DF5CFAF49}" type="datetime1">
              <a:rPr lang="zh-TW" altLang="en-US" smtClean="0"/>
              <a:t>2025/6/9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93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55625"/>
            <a:ext cx="10515600" cy="616861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54650"/>
            <a:ext cx="10515600" cy="505185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CFBF-3CDB-4175-95C3-80CBB716CB6B}" type="datetime1">
              <a:rPr lang="zh-TW" altLang="en-US" smtClean="0"/>
              <a:t>2025/6/9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altLang="zh-TW" dirty="0"/>
              <a:t>IEEE ICC 2025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764424" y="6596062"/>
            <a:ext cx="1905000" cy="365125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E620CCC9-13BB-4F99-8B6D-0D511E5744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1FCD8A9-4D39-43BD-84AF-40062F3E5A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774" y="-2930"/>
            <a:ext cx="550666" cy="5625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937A408-3FF5-450C-9234-7AAC78885B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424" y="193"/>
            <a:ext cx="522576" cy="518160"/>
          </a:xfrm>
          <a:prstGeom prst="rect">
            <a:avLst/>
          </a:prstGeom>
        </p:spPr>
      </p:pic>
      <p:pic>
        <p:nvPicPr>
          <p:cNvPr id="10" name="圖形 9">
            <a:extLst>
              <a:ext uri="{FF2B5EF4-FFF2-40B4-BE49-F238E27FC236}">
                <a16:creationId xmlns:a16="http://schemas.microsoft.com/office/drawing/2014/main" id="{B5A42CB2-14B9-4D6D-96B9-E8D51A6135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0440" y="3810"/>
            <a:ext cx="522576" cy="522576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6CBD2B2-AE39-417F-82E1-C8CAB53A665C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46099" y="1213970"/>
            <a:ext cx="11099801" cy="0"/>
          </a:xfrm>
          <a:prstGeom prst="line">
            <a:avLst/>
          </a:prstGeom>
          <a:ln w="28575">
            <a:solidFill>
              <a:srgbClr val="0B5692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99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AF6DA-E1FB-49A7-8FFD-E266FB23D7B4}" type="datetime1">
              <a:rPr lang="zh-TW" altLang="en-US" smtClean="0"/>
              <a:t>2025/6/9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875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61F23-3038-4C8A-8701-C68F04AE1EA3}" type="datetime1">
              <a:rPr lang="zh-TW" altLang="en-US" smtClean="0"/>
              <a:t>2025/6/9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579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CAF3-BE2D-450E-9928-268C17740AB9}" type="datetime1">
              <a:rPr lang="zh-TW" altLang="en-US" smtClean="0"/>
              <a:t>2025/6/9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245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34EF9-4F06-49EE-8C5E-F45148F63B67}" type="datetime1">
              <a:rPr lang="zh-TW" altLang="en-US" smtClean="0"/>
              <a:t>2025/6/9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71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8C8D6-A541-4DD5-A3FA-E0AE4B8F1D6F}" type="datetime1">
              <a:rPr lang="zh-TW" altLang="en-US" smtClean="0"/>
              <a:t>2025/6/9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58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0B046-65CF-484F-B27D-46DF252DCE64}" type="datetime1">
              <a:rPr lang="zh-TW" altLang="en-US" smtClean="0"/>
              <a:t>2025/6/9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331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15533-83EE-4F21-8D26-2DE268DFFD45}" type="datetime1">
              <a:rPr lang="zh-TW" altLang="en-US" smtClean="0"/>
              <a:t>2025/6/9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483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6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125110"/>
            <a:ext cx="10515600" cy="5051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180975"/>
          </a:xfrm>
          <a:prstGeom prst="rect">
            <a:avLst/>
          </a:prstGeom>
          <a:gradFill flip="none" rotWithShape="1">
            <a:gsLst>
              <a:gs pos="0">
                <a:srgbClr val="004F8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 userDrawn="1"/>
        </p:nvSpPr>
        <p:spPr>
          <a:xfrm rot="10800000">
            <a:off x="0" y="6677025"/>
            <a:ext cx="12192000" cy="180975"/>
          </a:xfrm>
          <a:prstGeom prst="rect">
            <a:avLst/>
          </a:prstGeom>
          <a:gradFill flip="none" rotWithShape="1">
            <a:gsLst>
              <a:gs pos="0">
                <a:srgbClr val="BEAF85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國立臺灣科技大學- 維基百科，自由的百科全書">
            <a:extLst>
              <a:ext uri="{FF2B5EF4-FFF2-40B4-BE49-F238E27FC236}">
                <a16:creationId xmlns:a16="http://schemas.microsoft.com/office/drawing/2014/main" id="{B785D14A-E48B-4DDD-9908-12FCA4F36F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1623" y="0"/>
            <a:ext cx="510377" cy="51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9FE7FAE-0275-4A43-8BAD-B4F68020505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860" y="-32162"/>
            <a:ext cx="579619" cy="572005"/>
          </a:xfrm>
          <a:prstGeom prst="rect">
            <a:avLst/>
          </a:prstGeom>
        </p:spPr>
      </p:pic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596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9BF27-7FB6-4E22-9963-8B52B9A9D992}" type="datetime1">
              <a:rPr lang="zh-TW" altLang="en-US" smtClean="0"/>
              <a:t>2025/6/9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5960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2060"/>
                </a:solidFill>
              </a:defRPr>
            </a:lvl1pPr>
          </a:lstStyle>
          <a:p>
            <a:r>
              <a:rPr lang="en-US" altLang="zh-TW" dirty="0"/>
              <a:t>IEEE ICC 2025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5960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E620CCC9-13BB-4F99-8B6D-0D511E5744C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05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rot="10800000">
            <a:off x="0" y="6308332"/>
            <a:ext cx="12192000" cy="549668"/>
          </a:xfrm>
          <a:prstGeom prst="rect">
            <a:avLst/>
          </a:prstGeom>
          <a:gradFill flip="none" rotWithShape="1">
            <a:gsLst>
              <a:gs pos="44000">
                <a:srgbClr val="DED6C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-12131" y="674756"/>
            <a:ext cx="12216261" cy="5658762"/>
          </a:xfrm>
          <a:prstGeom prst="rect">
            <a:avLst/>
          </a:prstGeom>
          <a:solidFill>
            <a:srgbClr val="004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177" y="2037796"/>
            <a:ext cx="982823" cy="260998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972" y="1192464"/>
            <a:ext cx="5051461" cy="534989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10800000">
            <a:off x="0" y="-1"/>
            <a:ext cx="12192000" cy="667130"/>
          </a:xfrm>
          <a:prstGeom prst="rect">
            <a:avLst/>
          </a:prstGeom>
          <a:gradFill flip="none" rotWithShape="1">
            <a:gsLst>
              <a:gs pos="44000">
                <a:srgbClr val="DED6C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59AAEC1-6B46-485E-959C-0633AFE89F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524" y="5269785"/>
            <a:ext cx="1180019" cy="93756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557AC7D-30DA-4530-BE0C-990400BAB257}"/>
              </a:ext>
            </a:extLst>
          </p:cNvPr>
          <p:cNvSpPr/>
          <p:nvPr/>
        </p:nvSpPr>
        <p:spPr>
          <a:xfrm>
            <a:off x="1141482" y="4500240"/>
            <a:ext cx="839467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Yi-Ting Huang</a:t>
            </a:r>
            <a:r>
              <a:rPr lang="zh-TW" altLang="en-US" sz="20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*</a:t>
            </a:r>
            <a:r>
              <a:rPr lang="en-US" altLang="zh-TW" sz="20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Ying-Ren Guo</a:t>
            </a:r>
            <a:r>
              <a:rPr lang="en-US" altLang="zh-TW" sz="2000" baseline="300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†</a:t>
            </a:r>
            <a:r>
              <a:rPr lang="en-US" altLang="zh-TW" sz="20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Guo-Wei Wong</a:t>
            </a:r>
            <a:r>
              <a:rPr lang="en-US" altLang="zh-TW" sz="2000" baseline="300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‡</a:t>
            </a:r>
            <a:r>
              <a:rPr lang="en-US" altLang="zh-TW" sz="20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Meng Chang Chen</a:t>
            </a:r>
            <a:r>
              <a:rPr lang="en-US" altLang="zh-TW" sz="2000" baseline="300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†</a:t>
            </a:r>
            <a:endParaRPr lang="en-US" altLang="zh-TW" sz="2000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ctr"/>
            <a:r>
              <a:rPr lang="zh-TW" altLang="en-US" sz="20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*</a:t>
            </a:r>
            <a:r>
              <a:rPr lang="en-US" altLang="zh-TW" sz="20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National Taiwan University of Science and Technology</a:t>
            </a:r>
            <a:endParaRPr lang="en-US" altLang="zh-TW" sz="2000" baseline="30000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ctr"/>
            <a:r>
              <a:rPr lang="en-US" altLang="zh-TW" sz="2000" baseline="300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†</a:t>
            </a:r>
            <a:r>
              <a:rPr lang="en-US" altLang="zh-TW" sz="20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Academia </a:t>
            </a:r>
            <a:r>
              <a:rPr lang="en-US" altLang="zh-TW" sz="2000" dirty="0" err="1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Sinica</a:t>
            </a:r>
            <a:endParaRPr lang="en-US" altLang="zh-TW" sz="2000" baseline="-25000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algn="ctr"/>
            <a:r>
              <a:rPr lang="en-US" altLang="zh-TW" sz="2000" baseline="300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‡</a:t>
            </a:r>
            <a:r>
              <a:rPr lang="en-US" altLang="zh-TW" sz="20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National Taiwan University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5001F9-19AA-4D3E-BD8F-890F01A9E4A8}"/>
              </a:ext>
            </a:extLst>
          </p:cNvPr>
          <p:cNvSpPr/>
          <p:nvPr/>
        </p:nvSpPr>
        <p:spPr>
          <a:xfrm>
            <a:off x="733795" y="2323248"/>
            <a:ext cx="111919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chemeClr val="bg1"/>
                </a:solidFill>
              </a:rPr>
              <a:t>A Cascade Approach for </a:t>
            </a:r>
            <a:br>
              <a:rPr lang="en-US" altLang="zh-TW" sz="3600" b="1" dirty="0">
                <a:solidFill>
                  <a:schemeClr val="bg1"/>
                </a:solidFill>
              </a:rPr>
            </a:br>
            <a:r>
              <a:rPr lang="en-US" altLang="zh-TW" sz="3600" b="1" dirty="0">
                <a:solidFill>
                  <a:schemeClr val="bg1"/>
                </a:solidFill>
              </a:rPr>
              <a:t>APT Campaign Attribution in System Event Logs: Technique Hunting and Subgraph Matching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87371E-9774-461F-BA99-1EF8CF4B2B16}"/>
              </a:ext>
            </a:extLst>
          </p:cNvPr>
          <p:cNvSpPr/>
          <p:nvPr/>
        </p:nvSpPr>
        <p:spPr>
          <a:xfrm>
            <a:off x="733795" y="1327769"/>
            <a:ext cx="73367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Arial" panose="020B0604020202020204" pitchFamily="34" charset="0"/>
                <a:ea typeface="標楷體" panose="03000509000000000000" pitchFamily="65" charset="-120"/>
              </a:rPr>
              <a:t>Present at </a:t>
            </a:r>
            <a:r>
              <a:rPr lang="en-US" altLang="zh-TW" sz="2000" i="1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IEEE International Conference on Communications</a:t>
            </a:r>
            <a:r>
              <a:rPr lang="zh-TW" altLang="en-US" sz="2000" i="1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i="1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2025</a:t>
            </a:r>
            <a:endParaRPr lang="zh-TW" altLang="en-US" sz="2000" dirty="0">
              <a:solidFill>
                <a:schemeClr val="bg1"/>
              </a:solidFill>
              <a:latin typeface="Arial" panose="020B060402020202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42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CFFE9E-82FE-40B3-9885-D41AD8243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Event logs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E9ED7E-6D55-4295-B318-210E43115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62098"/>
            <a:ext cx="10515600" cy="2644405"/>
          </a:xfrm>
        </p:spPr>
        <p:txBody>
          <a:bodyPr/>
          <a:lstStyle/>
          <a:p>
            <a:r>
              <a:rPr lang="en-US" altLang="zh-TW" dirty="0"/>
              <a:t>Event logs are collected from the Process Monitor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ProcMon</a:t>
            </a:r>
            <a:r>
              <a:rPr lang="en-US" altLang="zh-TW" dirty="0"/>
              <a:t>), which records detailed system activities such as </a:t>
            </a:r>
            <a:r>
              <a:rPr lang="en-US" altLang="zh-TW" dirty="0">
                <a:solidFill>
                  <a:schemeClr val="accent5"/>
                </a:solidFill>
              </a:rPr>
              <a:t>process creation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00B050"/>
                </a:solidFill>
              </a:rPr>
              <a:t>registry access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These logs provide critical</a:t>
            </a:r>
            <a:r>
              <a:rPr lang="zh-TW" altLang="en-US" dirty="0"/>
              <a:t> </a:t>
            </a:r>
            <a:r>
              <a:rPr lang="en-US" altLang="zh-TW" dirty="0"/>
              <a:t>information for analyzing system behavior. 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9F4788-B37B-4F0D-A879-82B2AB9B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A2B987-6722-489F-B13A-C59923424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428" y="1349937"/>
            <a:ext cx="8503597" cy="21347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146377D-F5A9-483B-AD17-847FECEADDEA}"/>
              </a:ext>
            </a:extLst>
          </p:cNvPr>
          <p:cNvSpPr/>
          <p:nvPr/>
        </p:nvSpPr>
        <p:spPr>
          <a:xfrm>
            <a:off x="1610428" y="2097741"/>
            <a:ext cx="8503597" cy="13869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886427-C3F2-4325-BE5E-2F67F86D2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E24B56-D8D5-4EBE-ACD5-E6EC851A227C}"/>
              </a:ext>
            </a:extLst>
          </p:cNvPr>
          <p:cNvSpPr/>
          <p:nvPr/>
        </p:nvSpPr>
        <p:spPr>
          <a:xfrm>
            <a:off x="1610428" y="1556273"/>
            <a:ext cx="8503597" cy="229997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5173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DBD0B-6944-48F4-A1F1-1BD8DF70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Event Embedding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4B0EA0-1ECC-4158-B578-969B886A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650"/>
            <a:ext cx="10963940" cy="505185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zh-TW" dirty="0"/>
              <a:t>To process system events, we use an embedding function, </a:t>
            </a:r>
            <a:r>
              <a:rPr lang="en-US" altLang="zh-TW" b="1" dirty="0" err="1"/>
              <a:t>SecureBERT</a:t>
            </a:r>
            <a:r>
              <a:rPr lang="zh-TW" altLang="en-US" b="1" dirty="0"/>
              <a:t> </a:t>
            </a:r>
            <a:r>
              <a:rPr lang="en-US" altLang="zh-TW" dirty="0"/>
              <a:t>[14], to convert a single system event into numerical vectors.  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zh-TW" dirty="0" err="1"/>
              <a:t>SecureBERT</a:t>
            </a:r>
            <a:r>
              <a:rPr lang="en-US" altLang="zh-TW" dirty="0"/>
              <a:t> is a domain-specific language model which is trained on a large amount of cybersecurity textual data.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zh-TW" dirty="0"/>
              <a:t> Event embedding preserves meaningful semantics and contextual relations.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68E775-B9D1-4D5D-A401-6324814E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D93C14-5D6A-4160-8DDA-B3D1376806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0" r="21893"/>
          <a:stretch/>
        </p:blipFill>
        <p:spPr>
          <a:xfrm>
            <a:off x="7090682" y="485775"/>
            <a:ext cx="3326885" cy="6867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171442E-E3A3-4DBD-8B80-6586F8F7F4E5}"/>
              </a:ext>
            </a:extLst>
          </p:cNvPr>
          <p:cNvSpPr/>
          <p:nvPr/>
        </p:nvSpPr>
        <p:spPr>
          <a:xfrm>
            <a:off x="7331529" y="551497"/>
            <a:ext cx="947057" cy="43868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3FC6B81-F0C4-45A6-84BF-56C5F26C3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233" y="4266962"/>
            <a:ext cx="4356394" cy="2361813"/>
          </a:xfrm>
          <a:prstGeom prst="rect">
            <a:avLst/>
          </a:prstGeom>
        </p:spPr>
      </p:pic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DD50A818-77DB-4B2B-8225-FDABD1975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009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EDF1F06F-2105-4218-B567-88D46C858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63" y="4304875"/>
            <a:ext cx="10116697" cy="228598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BBDBD0B-6944-48F4-A1F1-1BD8DF70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Event Embedding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4B0EA0-1ECC-4158-B578-969B886A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650"/>
            <a:ext cx="10831224" cy="505185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zh-TW" dirty="0"/>
              <a:t>Since the </a:t>
            </a:r>
            <a:r>
              <a:rPr lang="en-US" altLang="zh-TW" dirty="0" err="1"/>
              <a:t>SecureBERT</a:t>
            </a:r>
            <a:r>
              <a:rPr lang="en-US" altLang="zh-TW" dirty="0"/>
              <a:t> embeddings are high-dimensional (768), we further apply </a:t>
            </a:r>
            <a:r>
              <a:rPr lang="en-US" altLang="zh-TW" b="1" dirty="0"/>
              <a:t>principal component analysis (PCA)</a:t>
            </a:r>
            <a:r>
              <a:rPr lang="en-US" altLang="zh-TW" dirty="0"/>
              <a:t> to reduce dimensionality.  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zh-TW" dirty="0"/>
              <a:t>The resulting embeddings serve as features</a:t>
            </a:r>
            <a:r>
              <a:rPr lang="zh-TW" altLang="en-US" dirty="0"/>
              <a:t> </a:t>
            </a:r>
            <a:r>
              <a:rPr lang="en-US" altLang="zh-TW" dirty="0"/>
              <a:t>of individual events for subsequent tasks, i.e. </a:t>
            </a:r>
            <a:r>
              <a:rPr lang="en-US" altLang="zh-TW" b="1" dirty="0"/>
              <a:t>anomaly</a:t>
            </a:r>
            <a:r>
              <a:rPr lang="zh-TW" altLang="en-US" b="1" dirty="0"/>
              <a:t> </a:t>
            </a:r>
            <a:r>
              <a:rPr lang="en-US" altLang="zh-TW" b="1" dirty="0"/>
              <a:t>detection</a:t>
            </a:r>
            <a:r>
              <a:rPr lang="en-US" altLang="zh-TW" dirty="0"/>
              <a:t> and </a:t>
            </a:r>
            <a:r>
              <a:rPr lang="en-US" altLang="zh-TW" b="1" dirty="0"/>
              <a:t>attack pattern detection.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68E775-B9D1-4D5D-A401-6324814E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D93C14-5D6A-4160-8DDA-B3D1376806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0" r="21893"/>
          <a:stretch/>
        </p:blipFill>
        <p:spPr>
          <a:xfrm>
            <a:off x="7090682" y="485775"/>
            <a:ext cx="3326885" cy="6867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171442E-E3A3-4DBD-8B80-6586F8F7F4E5}"/>
              </a:ext>
            </a:extLst>
          </p:cNvPr>
          <p:cNvSpPr/>
          <p:nvPr/>
        </p:nvSpPr>
        <p:spPr>
          <a:xfrm>
            <a:off x="7331529" y="551497"/>
            <a:ext cx="947057" cy="43868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8C1D28E-6F4C-4C46-BAEA-0670E7A72B50}"/>
              </a:ext>
            </a:extLst>
          </p:cNvPr>
          <p:cNvSpPr txBox="1"/>
          <p:nvPr/>
        </p:nvSpPr>
        <p:spPr>
          <a:xfrm>
            <a:off x="4516243" y="4402693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768</a:t>
            </a:r>
            <a:endParaRPr lang="zh-TW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3248793-4702-464B-A68B-BFFD0913A54F}"/>
              </a:ext>
            </a:extLst>
          </p:cNvPr>
          <p:cNvSpPr txBox="1"/>
          <p:nvPr/>
        </p:nvSpPr>
        <p:spPr>
          <a:xfrm>
            <a:off x="6865433" y="4402693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256</a:t>
            </a:r>
            <a:endParaRPr lang="zh-TW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149569C-F92E-49CC-8B4A-5D52497CBA23}"/>
              </a:ext>
            </a:extLst>
          </p:cNvPr>
          <p:cNvSpPr txBox="1"/>
          <p:nvPr/>
        </p:nvSpPr>
        <p:spPr>
          <a:xfrm>
            <a:off x="6878133" y="5731221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256</a:t>
            </a:r>
            <a:endParaRPr lang="zh-TW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DE2955E-FE4C-43AC-B69E-2DB0A5930732}"/>
              </a:ext>
            </a:extLst>
          </p:cNvPr>
          <p:cNvSpPr txBox="1"/>
          <p:nvPr/>
        </p:nvSpPr>
        <p:spPr>
          <a:xfrm>
            <a:off x="6906321" y="507920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16</a:t>
            </a:r>
            <a:endParaRPr lang="zh-TW" alt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4" name="頁尾版面配置區 13">
            <a:extLst>
              <a:ext uri="{FF2B5EF4-FFF2-40B4-BE49-F238E27FC236}">
                <a16:creationId xmlns:a16="http://schemas.microsoft.com/office/drawing/2014/main" id="{C83A13ED-EB73-49C8-97B4-E2F9E9CA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609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DBD0B-6944-48F4-A1F1-1BD8DF70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Anomaly Detection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4B0EA0-1ECC-4158-B578-969B886A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1357"/>
            <a:ext cx="10677525" cy="489514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zh-TW" dirty="0"/>
              <a:t>In real-world scenarios, there is often a significant imbalance between attack and benign events. 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E.g. in the DARPA TC3 dataset, compared to over 14 million benign events is collected in one day, attack events number only around 5,300 (2600:1).</a:t>
            </a:r>
          </a:p>
          <a:p>
            <a:pPr>
              <a:lnSpc>
                <a:spcPct val="100000"/>
              </a:lnSpc>
            </a:pPr>
            <a:r>
              <a:rPr lang="en-US" altLang="zh-TW" dirty="0"/>
              <a:t>To mitigate this, we use a </a:t>
            </a:r>
            <a:r>
              <a:rPr lang="en-US" altLang="zh-TW" b="1" dirty="0"/>
              <a:t>one-class support vector machine (SVM) </a:t>
            </a:r>
            <a:r>
              <a:rPr lang="en-US" altLang="zh-TW" dirty="0"/>
              <a:t>to preserve likely malicious processes.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68E775-B9D1-4D5D-A401-6324814E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D016938-20E1-413A-AF0E-90CBA4DB4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633" y="3947799"/>
            <a:ext cx="6957791" cy="25975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0114F00-7F17-4E86-9282-3147E19D5D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0" r="21893"/>
          <a:stretch/>
        </p:blipFill>
        <p:spPr>
          <a:xfrm>
            <a:off x="7090682" y="485775"/>
            <a:ext cx="3326885" cy="68671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FCFA9D8-C930-4240-A678-D7676102E1DF}"/>
              </a:ext>
            </a:extLst>
          </p:cNvPr>
          <p:cNvSpPr/>
          <p:nvPr/>
        </p:nvSpPr>
        <p:spPr>
          <a:xfrm>
            <a:off x="8666390" y="609787"/>
            <a:ext cx="685800" cy="43868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912524-9E63-4BC6-9188-96C8A3C35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DBD0B-6944-48F4-A1F1-1BD8DF70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Attack Pattern Detection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4B0EA0-1ECC-4158-B578-969B886A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3" y="1411357"/>
            <a:ext cx="7058721" cy="489514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zh-TW" dirty="0"/>
              <a:t>Since a </a:t>
            </a:r>
            <a:r>
              <a:rPr lang="en-US" altLang="zh-TW" b="1" dirty="0"/>
              <a:t>Technique may involve in more than one events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0070C0"/>
                </a:solidFill>
              </a:rPr>
              <a:t>BiGRU</a:t>
            </a:r>
            <a:r>
              <a:rPr lang="en-US" altLang="zh-TW" dirty="0">
                <a:solidFill>
                  <a:srgbClr val="0070C0"/>
                </a:solidFill>
              </a:rPr>
              <a:t>-CRF</a:t>
            </a:r>
            <a:r>
              <a:rPr lang="en-US" altLang="zh-TW" dirty="0"/>
              <a:t> is employed to identify TTPs within the malicious events. 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altLang="zh-TW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zh-TW" b="1" dirty="0">
                <a:solidFill>
                  <a:srgbClr val="0070C0"/>
                </a:solidFill>
              </a:rPr>
              <a:t>Bidirectional Gated Recurrent Units (</a:t>
            </a:r>
            <a:r>
              <a:rPr lang="en-US" altLang="zh-TW" b="1" dirty="0" err="1">
                <a:solidFill>
                  <a:srgbClr val="0070C0"/>
                </a:solidFill>
              </a:rPr>
              <a:t>BiGRU</a:t>
            </a:r>
            <a:r>
              <a:rPr lang="en-US" altLang="zh-TW" b="1" dirty="0">
                <a:solidFill>
                  <a:srgbClr val="0070C0"/>
                </a:solidFill>
              </a:rPr>
              <a:t>):</a:t>
            </a:r>
            <a:br>
              <a:rPr lang="en-US" altLang="zh-TW" b="1" dirty="0">
                <a:solidFill>
                  <a:srgbClr val="0070C0"/>
                </a:solidFill>
              </a:rPr>
            </a:br>
            <a:r>
              <a:rPr lang="en-US" altLang="zh-TW" dirty="0"/>
              <a:t>to process the sequence in both directions. 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altLang="zh-TW" b="1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zh-TW" b="1" dirty="0">
                <a:solidFill>
                  <a:srgbClr val="0070C0"/>
                </a:solidFill>
              </a:rPr>
              <a:t>Conditional Random Field (CRF):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en-US" altLang="zh-TW" dirty="0"/>
              <a:t>to jointly decode labels across sequences by capturing dependencies among neighboring labels.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68E775-B9D1-4D5D-A401-6324814E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4DC40B-99E7-429A-A55E-6E453A415C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682" y="1559263"/>
            <a:ext cx="4762194" cy="337269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E539F25-A2BB-4292-98DE-0D73C9C6F3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0" r="21893"/>
          <a:stretch/>
        </p:blipFill>
        <p:spPr>
          <a:xfrm>
            <a:off x="7090682" y="485775"/>
            <a:ext cx="3326885" cy="68671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B0195AE-BEC2-4EAD-AC65-2ACEA1C43F5B}"/>
              </a:ext>
            </a:extLst>
          </p:cNvPr>
          <p:cNvSpPr/>
          <p:nvPr/>
        </p:nvSpPr>
        <p:spPr>
          <a:xfrm>
            <a:off x="9352185" y="609787"/>
            <a:ext cx="893994" cy="43868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4431F3-9805-41D0-B626-FDF51F696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988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F29DA7-D8F8-4482-9713-441D0A71C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APT Campaign Matching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3C02E0-C865-494B-971D-82B729B5C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4650"/>
            <a:ext cx="10948639" cy="5603350"/>
          </a:xfrm>
        </p:spPr>
        <p:txBody>
          <a:bodyPr>
            <a:normAutofit/>
          </a:bodyPr>
          <a:lstStyle/>
          <a:p>
            <a:r>
              <a:rPr lang="en-US" altLang="zh-TW" sz="2200" dirty="0"/>
              <a:t>Determining the most likely APT campaign is formulated as graph-matching problem.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sz="2400" b="1" dirty="0"/>
              <a:t>Subgraph isomorphism problem </a:t>
            </a:r>
            <a:r>
              <a:rPr lang="en-US" altLang="zh-TW" sz="2400" dirty="0"/>
              <a:t>is NP-complete.</a:t>
            </a:r>
          </a:p>
          <a:p>
            <a:r>
              <a:rPr lang="en-US" altLang="zh-TW" sz="2400" dirty="0"/>
              <a:t>We observe that nodes within </a:t>
            </a:r>
            <a:r>
              <a:rPr lang="en-US" altLang="zh-TW" sz="2400" i="1" dirty="0" err="1"/>
              <a:t>Gq</a:t>
            </a:r>
            <a:r>
              <a:rPr lang="en-US" altLang="zh-TW" sz="2400" dirty="0"/>
              <a:t> often do not align consistently with nodes in the known campaign </a:t>
            </a:r>
            <a:r>
              <a:rPr lang="en-US" altLang="zh-TW" sz="2400" i="1" dirty="0"/>
              <a:t>Gc</a:t>
            </a:r>
            <a:r>
              <a:rPr lang="en-US" altLang="zh-TW" sz="2400" dirty="0"/>
              <a:t> due to</a:t>
            </a:r>
            <a:r>
              <a:rPr lang="zh-TW" altLang="en-US" sz="2400" dirty="0"/>
              <a:t> </a:t>
            </a:r>
            <a:r>
              <a:rPr lang="en-US" altLang="zh-TW" sz="2400" dirty="0"/>
              <a:t>high FP and FN rates.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2042A9-4E6B-46CA-AF4A-A68815A6F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030850-E8C1-4F85-A38C-2288347523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6" r="27"/>
          <a:stretch/>
        </p:blipFill>
        <p:spPr>
          <a:xfrm>
            <a:off x="7090682" y="485775"/>
            <a:ext cx="3326885" cy="68671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32727CE-0F8A-4CC1-9990-67F692259DE1}"/>
              </a:ext>
            </a:extLst>
          </p:cNvPr>
          <p:cNvSpPr txBox="1"/>
          <p:nvPr/>
        </p:nvSpPr>
        <p:spPr>
          <a:xfrm>
            <a:off x="5949024" y="1931659"/>
            <a:ext cx="6242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i="1" dirty="0" err="1">
                <a:solidFill>
                  <a:srgbClr val="0070C0"/>
                </a:solidFill>
              </a:rPr>
              <a:t>Gq</a:t>
            </a:r>
            <a:r>
              <a:rPr lang="en-US" altLang="zh-TW" sz="2000" dirty="0">
                <a:solidFill>
                  <a:srgbClr val="0070C0"/>
                </a:solidFill>
              </a:rPr>
              <a:t>: discovered TTPs graph from event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70C0"/>
                </a:solidFill>
              </a:rPr>
              <a:t>Node: TTPs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70C0"/>
                </a:solidFill>
              </a:rPr>
              <a:t>Edge: a temporal relationship between two TTPs involving the same system entities. 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2813FCD-18C4-4841-8D9A-C3E8D3659CCE}"/>
              </a:ext>
            </a:extLst>
          </p:cNvPr>
          <p:cNvSpPr txBox="1"/>
          <p:nvPr/>
        </p:nvSpPr>
        <p:spPr>
          <a:xfrm>
            <a:off x="1309241" y="1931659"/>
            <a:ext cx="4552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i="1" dirty="0">
                <a:solidFill>
                  <a:srgbClr val="00B050"/>
                </a:solidFill>
              </a:rPr>
              <a:t>Gc</a:t>
            </a:r>
            <a:r>
              <a:rPr lang="en-US" altLang="zh-TW" sz="2000" dirty="0">
                <a:solidFill>
                  <a:srgbClr val="00B050"/>
                </a:solidFill>
              </a:rPr>
              <a:t>: campaign graphs from CTI reports</a:t>
            </a:r>
            <a:endParaRPr lang="zh-TW" altLang="en-US" sz="2000" dirty="0">
              <a:solidFill>
                <a:srgbClr val="00B050"/>
              </a:solidFill>
            </a:endParaRPr>
          </a:p>
        </p:txBody>
      </p:sp>
      <p:sp>
        <p:nvSpPr>
          <p:cNvPr id="20" name="頁尾版面配置區 19">
            <a:extLst>
              <a:ext uri="{FF2B5EF4-FFF2-40B4-BE49-F238E27FC236}">
                <a16:creationId xmlns:a16="http://schemas.microsoft.com/office/drawing/2014/main" id="{AC9CCA79-F872-4933-B428-A1C50035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D5F4D318-3E72-4981-BB38-6C511930E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68" y="3255098"/>
            <a:ext cx="5809701" cy="206932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55F7999B-3C23-445B-AAB5-CCBE401CDC01}"/>
              </a:ext>
            </a:extLst>
          </p:cNvPr>
          <p:cNvSpPr/>
          <p:nvPr/>
        </p:nvSpPr>
        <p:spPr>
          <a:xfrm>
            <a:off x="9423082" y="551497"/>
            <a:ext cx="947057" cy="43868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919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F29DA7-D8F8-4482-9713-441D0A71C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APT Campaign Matching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3C02E0-C865-494B-971D-82B729B5C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4650"/>
            <a:ext cx="11176591" cy="5199313"/>
          </a:xfrm>
        </p:spPr>
        <p:txBody>
          <a:bodyPr>
            <a:normAutofit/>
          </a:bodyPr>
          <a:lstStyle/>
          <a:p>
            <a:r>
              <a:rPr lang="en-US" altLang="zh-TW" dirty="0"/>
              <a:t>Graph Edit</a:t>
            </a:r>
            <a:r>
              <a:rPr lang="zh-TW" altLang="en-US" dirty="0"/>
              <a:t> </a:t>
            </a:r>
            <a:r>
              <a:rPr lang="en-US" altLang="zh-TW" dirty="0"/>
              <a:t>Distance (GED):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 measure of similarity between two graphs based on the minimum cost needed to transform one graph into another.</a:t>
            </a:r>
          </a:p>
          <a:p>
            <a:pPr lvl="1"/>
            <a:r>
              <a:rPr lang="en-US" altLang="zh-TW" sz="2400" b="1" dirty="0"/>
              <a:t>Insertion</a:t>
            </a:r>
            <a:r>
              <a:rPr lang="en-US" altLang="zh-TW" sz="2400" dirty="0"/>
              <a:t> (e.g., adding a new technique),</a:t>
            </a:r>
          </a:p>
          <a:p>
            <a:pPr lvl="1"/>
            <a:r>
              <a:rPr lang="en-US" altLang="zh-TW" sz="2400" b="1" dirty="0"/>
              <a:t>Deletion</a:t>
            </a:r>
            <a:r>
              <a:rPr lang="en-US" altLang="zh-TW" sz="2400" dirty="0"/>
              <a:t> (e.g., removing an unmatched technique), and</a:t>
            </a:r>
          </a:p>
          <a:p>
            <a:pPr lvl="1"/>
            <a:r>
              <a:rPr lang="en-US" altLang="zh-TW" sz="2400" b="1" dirty="0"/>
              <a:t>Substitution</a:t>
            </a:r>
            <a:r>
              <a:rPr lang="en-US" altLang="zh-TW" sz="2400" dirty="0"/>
              <a:t> (e.g., replacing one technique with another).</a:t>
            </a:r>
          </a:p>
          <a:p>
            <a:r>
              <a:rPr lang="en-US" altLang="zh-TW" dirty="0"/>
              <a:t>The </a:t>
            </a:r>
            <a:r>
              <a:rPr lang="en-US" altLang="zh-TW" b="1" dirty="0"/>
              <a:t>lower the total cost</a:t>
            </a:r>
            <a:r>
              <a:rPr lang="en-US" altLang="zh-TW" dirty="0"/>
              <a:t> of these operations, the </a:t>
            </a:r>
            <a:r>
              <a:rPr lang="en-US" altLang="zh-TW" b="1" dirty="0"/>
              <a:t>more similar</a:t>
            </a:r>
            <a:r>
              <a:rPr lang="en-US" altLang="zh-TW" dirty="0"/>
              <a:t> the graphs are.</a:t>
            </a:r>
          </a:p>
          <a:p>
            <a:r>
              <a:rPr lang="en-US" altLang="zh-TW" dirty="0"/>
              <a:t>The threat actor whose campaign graph has the </a:t>
            </a:r>
            <a:r>
              <a:rPr lang="en-US" altLang="zh-TW" b="1" dirty="0"/>
              <a:t>smallest GED</a:t>
            </a:r>
            <a:r>
              <a:rPr lang="en-US" altLang="zh-TW" dirty="0"/>
              <a:t> to the query graph is considered the </a:t>
            </a:r>
            <a:r>
              <a:rPr lang="en-US" altLang="zh-TW" b="1" dirty="0"/>
              <a:t>most likely match</a:t>
            </a:r>
            <a:r>
              <a:rPr lang="en-US" altLang="zh-TW" dirty="0"/>
              <a:t>.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2042A9-4E6B-46CA-AF4A-A68815A6F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14716ED-25A9-4BCB-9EA4-B486FD68F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826" y="1940328"/>
            <a:ext cx="5299665" cy="845564"/>
          </a:xfrm>
          <a:prstGeom prst="rect">
            <a:avLst/>
          </a:prstGeom>
        </p:spPr>
      </p:pic>
      <p:sp>
        <p:nvSpPr>
          <p:cNvPr id="22" name="頁尾版面配置區 21">
            <a:extLst>
              <a:ext uri="{FF2B5EF4-FFF2-40B4-BE49-F238E27FC236}">
                <a16:creationId xmlns:a16="http://schemas.microsoft.com/office/drawing/2014/main" id="{10DF6EE6-07B4-48E6-A69B-A2CE4E15F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98FD4CF-A821-49BC-8BFD-E71C8C3BBEF7}"/>
              </a:ext>
            </a:extLst>
          </p:cNvPr>
          <p:cNvSpPr txBox="1"/>
          <p:nvPr/>
        </p:nvSpPr>
        <p:spPr>
          <a:xfrm>
            <a:off x="7449646" y="1676800"/>
            <a:ext cx="3390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costs associated with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deletion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substitution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insertion</a:t>
            </a:r>
            <a:endParaRPr lang="zh-TW" altLang="en-US" dirty="0"/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58F37AED-5073-461F-A36F-E4856FC9467A}"/>
              </a:ext>
            </a:extLst>
          </p:cNvPr>
          <p:cNvSpPr/>
          <p:nvPr/>
        </p:nvSpPr>
        <p:spPr>
          <a:xfrm>
            <a:off x="7225551" y="2018992"/>
            <a:ext cx="165099" cy="766900"/>
          </a:xfrm>
          <a:prstGeom prst="lef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9E832F2F-41AE-4921-B513-6426EECDA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863" y="-65738"/>
            <a:ext cx="3576864" cy="127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80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DBD0B-6944-48F4-A1F1-1BD8DF70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 Settings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4B0EA0-1ECC-4158-B578-969B886A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1356"/>
            <a:ext cx="10930619" cy="577684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zh-TW" b="1" dirty="0"/>
              <a:t>Dataset</a:t>
            </a:r>
            <a:r>
              <a:rPr lang="en-US" altLang="zh-TW" dirty="0"/>
              <a:t>: 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Five synthetic campaigns from SAGA [30][31]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21 Technique labeling</a:t>
            </a:r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zh-TW" b="1" dirty="0"/>
              <a:t>Baseline:</a:t>
            </a:r>
            <a:r>
              <a:rPr lang="zh-TW" altLang="en-US" b="1" dirty="0"/>
              <a:t> </a:t>
            </a:r>
            <a:r>
              <a:rPr lang="en-US" altLang="zh-TW" dirty="0"/>
              <a:t>Sigma</a:t>
            </a:r>
            <a:r>
              <a:rPr lang="zh-TW" altLang="en-US" dirty="0"/>
              <a:t> </a:t>
            </a:r>
            <a:endParaRPr lang="en-US" altLang="zh-TW" dirty="0"/>
          </a:p>
          <a:p>
            <a:pPr lvl="1">
              <a:lnSpc>
                <a:spcPct val="100000"/>
              </a:lnSpc>
            </a:pPr>
            <a:r>
              <a:rPr lang="en-US" altLang="zh-TW" dirty="0"/>
              <a:t>open and widely used signature format as fine-grained attack patterns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lang="en-US" altLang="zh-TW" dirty="0"/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altLang="zh-TW" b="1" dirty="0"/>
          </a:p>
          <a:p>
            <a:pPr>
              <a:lnSpc>
                <a:spcPct val="100000"/>
              </a:lnSpc>
            </a:pPr>
            <a:endParaRPr lang="en-US" altLang="zh-TW" dirty="0"/>
          </a:p>
          <a:p>
            <a:pPr lvl="1">
              <a:lnSpc>
                <a:spcPct val="100000"/>
              </a:lnSpc>
            </a:pPr>
            <a:endParaRPr lang="en-US" altLang="zh-TW" sz="1800" dirty="0"/>
          </a:p>
          <a:p>
            <a:pPr lvl="1">
              <a:lnSpc>
                <a:spcPct val="100000"/>
              </a:lnSpc>
            </a:pPr>
            <a:endParaRPr lang="en-US" altLang="zh-TW" sz="1800" dirty="0"/>
          </a:p>
          <a:p>
            <a:pPr lvl="1">
              <a:lnSpc>
                <a:spcPct val="100000"/>
              </a:lnSpc>
            </a:pPr>
            <a:endParaRPr lang="en-US" altLang="zh-TW" sz="1800" dirty="0"/>
          </a:p>
          <a:p>
            <a:pPr lvl="1">
              <a:lnSpc>
                <a:spcPct val="100000"/>
              </a:lnSpc>
            </a:pPr>
            <a:endParaRPr lang="en-US" altLang="zh-TW" sz="1800" dirty="0"/>
          </a:p>
          <a:p>
            <a:pPr lvl="1">
              <a:lnSpc>
                <a:spcPct val="100000"/>
              </a:lnSpc>
            </a:pPr>
            <a:endParaRPr lang="en-US" altLang="zh-TW" sz="1800" dirty="0"/>
          </a:p>
          <a:p>
            <a:pPr lvl="1">
              <a:lnSpc>
                <a:spcPct val="100000"/>
              </a:lnSpc>
            </a:pPr>
            <a:endParaRPr lang="en-US" altLang="zh-TW" sz="1800" dirty="0"/>
          </a:p>
          <a:p>
            <a:pPr lvl="1">
              <a:lnSpc>
                <a:spcPct val="100000"/>
              </a:lnSpc>
            </a:pPr>
            <a:endParaRPr lang="en-US" altLang="zh-TW" sz="1800" dirty="0"/>
          </a:p>
          <a:p>
            <a:pPr lvl="1">
              <a:lnSpc>
                <a:spcPct val="100000"/>
              </a:lnSpc>
            </a:pPr>
            <a:endParaRPr lang="en-US" altLang="zh-TW" sz="1800" dirty="0"/>
          </a:p>
          <a:p>
            <a:pPr marL="0" indent="0">
              <a:lnSpc>
                <a:spcPct val="100000"/>
              </a:lnSpc>
              <a:buNone/>
            </a:pPr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68E775-B9D1-4D5D-A401-6324814E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1CAD402-9562-4E0F-AD55-2FD8F5345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87" y="2716821"/>
            <a:ext cx="10831225" cy="2489641"/>
          </a:xfrm>
          <a:prstGeom prst="rect">
            <a:avLst/>
          </a:prstGeom>
        </p:spPr>
      </p:pic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3F4D22-C387-452A-951F-9567B9CF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  <p:pic>
        <p:nvPicPr>
          <p:cNvPr id="1026" name="Picture 2" descr="Sigma Logo">
            <a:extLst>
              <a:ext uri="{FF2B5EF4-FFF2-40B4-BE49-F238E27FC236}">
                <a16:creationId xmlns:a16="http://schemas.microsoft.com/office/drawing/2014/main" id="{A8C1D9FC-9260-42F4-97FD-5CB7335C0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48" b="-2474"/>
          <a:stretch/>
        </p:blipFill>
        <p:spPr bwMode="auto">
          <a:xfrm>
            <a:off x="301594" y="5511567"/>
            <a:ext cx="536605" cy="48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818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DBD0B-6944-48F4-A1F1-1BD8DF70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r>
              <a:rPr lang="zh-TW" altLang="en-US" dirty="0"/>
              <a:t> </a:t>
            </a:r>
            <a:r>
              <a:rPr lang="en-US" altLang="zh-TW" dirty="0"/>
              <a:t>on TTPs detection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4B0EA0-1ECC-4158-B578-969B886A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521199"/>
            <a:ext cx="10930619" cy="178530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zh-TW" dirty="0"/>
              <a:t>Our methodology exhibits substantial</a:t>
            </a:r>
            <a:r>
              <a:rPr lang="zh-TW" altLang="en-US" dirty="0"/>
              <a:t> </a:t>
            </a:r>
            <a:r>
              <a:rPr lang="en-US" altLang="zh-TW" dirty="0"/>
              <a:t>performance compared to Sigma.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Sigma rules, while designed</a:t>
            </a:r>
            <a:r>
              <a:rPr lang="zh-TW" altLang="en-US" dirty="0"/>
              <a:t> </a:t>
            </a:r>
            <a:r>
              <a:rPr lang="en-US" altLang="zh-TW" dirty="0"/>
              <a:t>by experts, only cover portions of attack behaviors, leaving</a:t>
            </a:r>
            <a:r>
              <a:rPr lang="zh-TW" altLang="en-US" dirty="0"/>
              <a:t> </a:t>
            </a:r>
            <a:r>
              <a:rPr lang="en-US" altLang="zh-TW" dirty="0"/>
              <a:t>numerous malicious activities undetected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68E775-B9D1-4D5D-A401-6324814E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324A0C-50F2-4B7A-B83E-24CEE2DA0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57"/>
          <a:stretch/>
        </p:blipFill>
        <p:spPr>
          <a:xfrm>
            <a:off x="1574073" y="1411357"/>
            <a:ext cx="9271727" cy="2961820"/>
          </a:xfrm>
          <a:prstGeom prst="rect">
            <a:avLst/>
          </a:prstGeom>
        </p:spPr>
      </p:pic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7C16AF-67F1-4E01-AB57-FF4B3BEA7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C7A692-F736-4073-9A7A-AAEAC6D58812}"/>
              </a:ext>
            </a:extLst>
          </p:cNvPr>
          <p:cNvSpPr/>
          <p:nvPr/>
        </p:nvSpPr>
        <p:spPr>
          <a:xfrm>
            <a:off x="1574073" y="2197100"/>
            <a:ext cx="9182827" cy="2921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A34568-B348-47AF-9985-ED4F755E2045}"/>
              </a:ext>
            </a:extLst>
          </p:cNvPr>
          <p:cNvSpPr/>
          <p:nvPr/>
        </p:nvSpPr>
        <p:spPr>
          <a:xfrm>
            <a:off x="1561372" y="2542042"/>
            <a:ext cx="9182827" cy="2921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338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DBD0B-6944-48F4-A1F1-1BD8DF70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 on APT campaign attribution performance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4B0EA0-1ECC-4158-B578-969B886A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5" y="1681655"/>
            <a:ext cx="11327384" cy="46248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zh-TW" b="1" dirty="0"/>
              <a:t>Top-1 ranking: </a:t>
            </a:r>
            <a:r>
              <a:rPr lang="en-US" altLang="zh-TW" dirty="0"/>
              <a:t>40% correctly matched.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zh-TW" b="1" dirty="0"/>
              <a:t>Top-5 ranking: </a:t>
            </a:r>
            <a:r>
              <a:rPr lang="en-US" altLang="zh-TW" dirty="0"/>
              <a:t>60% correctly matched.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zh-TW" b="1" dirty="0"/>
              <a:t>Implication: 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GED tolerates minor detection errors</a:t>
            </a:r>
          </a:p>
          <a:p>
            <a:pPr lvl="1">
              <a:lnSpc>
                <a:spcPct val="100000"/>
              </a:lnSpc>
            </a:pPr>
            <a:r>
              <a:rPr lang="en-US" altLang="zh-TW" dirty="0"/>
              <a:t>It narrow down the pool of likely threat </a:t>
            </a:r>
            <a:br>
              <a:rPr lang="en-US" altLang="zh-TW" dirty="0"/>
            </a:br>
            <a:r>
              <a:rPr lang="en-US" altLang="zh-TW" dirty="0"/>
              <a:t>actors, even in real-world scenarios.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68E775-B9D1-4D5D-A401-6324814E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61F6F7-C7D9-47D0-A930-986D66E196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140" y="1723288"/>
            <a:ext cx="5419284" cy="3151996"/>
          </a:xfrm>
          <a:prstGeom prst="rect">
            <a:avLst/>
          </a:prstGeom>
        </p:spPr>
      </p:pic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DA6692-15F9-4DFC-96E4-D190F032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671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DADCB5-B154-4A91-9672-1293B3B83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Background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7D0EDE-F1D2-4EDA-9825-4A9CF99F6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70C0"/>
                </a:solidFill>
              </a:rPr>
              <a:t>Advanced Persistent Threats</a:t>
            </a:r>
            <a:r>
              <a:rPr lang="zh-TW" altLang="en-US" b="1" dirty="0">
                <a:solidFill>
                  <a:srgbClr val="0070C0"/>
                </a:solidFill>
              </a:rPr>
              <a:t> </a:t>
            </a:r>
            <a:r>
              <a:rPr lang="en-US" altLang="zh-TW" b="1" dirty="0">
                <a:solidFill>
                  <a:srgbClr val="0070C0"/>
                </a:solidFill>
              </a:rPr>
              <a:t>(APTs)</a:t>
            </a:r>
            <a:r>
              <a:rPr lang="en-US" altLang="zh-TW" dirty="0"/>
              <a:t> has posed significant challenges to the cybersecurity</a:t>
            </a:r>
            <a:r>
              <a:rPr lang="zh-TW" altLang="en-US" dirty="0"/>
              <a:t> </a:t>
            </a:r>
            <a:r>
              <a:rPr lang="en-US" altLang="zh-TW" dirty="0"/>
              <a:t>community.</a:t>
            </a:r>
          </a:p>
          <a:p>
            <a:pPr lvl="1"/>
            <a:r>
              <a:rPr lang="en-US" altLang="zh-TW" dirty="0" err="1"/>
              <a:t>BlackEnergy</a:t>
            </a:r>
            <a:endParaRPr lang="en-US" altLang="zh-TW" dirty="0"/>
          </a:p>
          <a:p>
            <a:pPr lvl="1"/>
            <a:r>
              <a:rPr lang="en-US" altLang="zh-TW" dirty="0"/>
              <a:t>SolarWinds Compromise</a:t>
            </a:r>
          </a:p>
          <a:p>
            <a:r>
              <a:rPr lang="en-US" altLang="zh-TW" dirty="0"/>
              <a:t>Differ from traditional malware or botnet attacks, APT campaigns are </a:t>
            </a:r>
            <a:r>
              <a:rPr lang="en-US" altLang="zh-TW" dirty="0">
                <a:solidFill>
                  <a:srgbClr val="0070C0"/>
                </a:solidFill>
              </a:rPr>
              <a:t>multistage operations</a:t>
            </a:r>
            <a:r>
              <a:rPr lang="en-US" altLang="zh-TW" dirty="0"/>
              <a:t>, that is often begin with </a:t>
            </a:r>
            <a:r>
              <a:rPr lang="en-US" altLang="zh-TW" i="1" dirty="0"/>
              <a:t>gaining a foothold </a:t>
            </a:r>
            <a:r>
              <a:rPr lang="en-US" altLang="zh-TW" dirty="0"/>
              <a:t>in a target environment, followed by prolonged periods of undetected activity, </a:t>
            </a:r>
            <a:r>
              <a:rPr lang="en-US" altLang="zh-TW" i="1" dirty="0"/>
              <a:t>data exfiltration</a:t>
            </a:r>
            <a:r>
              <a:rPr lang="en-US" altLang="zh-TW" dirty="0"/>
              <a:t>, and </a:t>
            </a:r>
            <a:r>
              <a:rPr lang="en-US" altLang="zh-TW" i="1" dirty="0"/>
              <a:t>system compromise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94819F-D3CF-4372-9595-A2DC19CDA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5" name="Google Shape;685;p45">
            <a:extLst>
              <a:ext uri="{FF2B5EF4-FFF2-40B4-BE49-F238E27FC236}">
                <a16:creationId xmlns:a16="http://schemas.microsoft.com/office/drawing/2014/main" id="{9727DBF3-C71E-417B-B1E5-500DFAC8476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11" t="4172"/>
          <a:stretch/>
        </p:blipFill>
        <p:spPr>
          <a:xfrm>
            <a:off x="2163239" y="4403693"/>
            <a:ext cx="7508906" cy="23993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CB8534C-81A1-473F-82BB-2C6C9609A311}"/>
              </a:ext>
            </a:extLst>
          </p:cNvPr>
          <p:cNvSpPr txBox="1"/>
          <p:nvPr/>
        </p:nvSpPr>
        <p:spPr>
          <a:xfrm>
            <a:off x="2163239" y="4647501"/>
            <a:ext cx="331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Mandiant's adversary life cycle</a:t>
            </a:r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393E4175-7CFC-4AF0-B18C-775553C28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358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92F224-805C-4A74-B2E8-912F6E9DF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394F7F-39F6-4BB9-992F-56F108C08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650"/>
            <a:ext cx="11101552" cy="5051853"/>
          </a:xfrm>
        </p:spPr>
        <p:txBody>
          <a:bodyPr/>
          <a:lstStyle/>
          <a:p>
            <a:r>
              <a:rPr lang="en-US" altLang="zh-TW" dirty="0"/>
              <a:t>This study presents a </a:t>
            </a:r>
            <a:r>
              <a:rPr lang="en-US" altLang="zh-TW" b="1" dirty="0"/>
              <a:t>machine learning-based SFM </a:t>
            </a:r>
            <a:r>
              <a:rPr lang="en-US" altLang="zh-TW" dirty="0"/>
              <a:t>for identifying potential APT threat actors. </a:t>
            </a:r>
          </a:p>
          <a:p>
            <a:endParaRPr lang="en-US" altLang="zh-TW" dirty="0"/>
          </a:p>
          <a:p>
            <a:r>
              <a:rPr lang="en-US" altLang="zh-TW" dirty="0"/>
              <a:t>Results show SFM</a:t>
            </a:r>
          </a:p>
          <a:p>
            <a:pPr lvl="1"/>
            <a:r>
              <a:rPr lang="en-US" altLang="zh-TW" dirty="0"/>
              <a:t>detects over 60% of techniques successfully from system event logs</a:t>
            </a:r>
          </a:p>
          <a:p>
            <a:pPr lvl="1"/>
            <a:r>
              <a:rPr lang="en-US" altLang="zh-TW" dirty="0"/>
              <a:t>attributes APT campaigns to the correct threat group within the top 5 ranks in 60% of cases. 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These highlight SFM as a promising approach for APT detection and attribution, helping to narrow down likely threat actors in real-world scenarios.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D9D82FB-94F1-4E6F-BDAC-F59044A7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C9EE94-96F9-4C65-A368-31EF8F6C9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pPr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6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7AD855-5090-4F2C-9FAC-42A4C952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0A03AB-D686-4483-9109-36EE1BCA3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650"/>
            <a:ext cx="10831224" cy="5051853"/>
          </a:xfrm>
        </p:spPr>
        <p:txBody>
          <a:bodyPr/>
          <a:lstStyle/>
          <a:p>
            <a:r>
              <a:rPr lang="en-US" altLang="zh-TW" dirty="0">
                <a:solidFill>
                  <a:srgbClr val="00B050"/>
                </a:solidFill>
              </a:rPr>
              <a:t>Holmes</a:t>
            </a:r>
            <a:r>
              <a:rPr lang="en-US" altLang="zh-TW" dirty="0"/>
              <a:t> [6] and MORSE [7] have shown that combining </a:t>
            </a:r>
            <a:r>
              <a:rPr lang="en-US" altLang="zh-TW" u="sng" dirty="0"/>
              <a:t>coarse-grained analysis (which classifies events as benign or malicious)</a:t>
            </a:r>
            <a:r>
              <a:rPr lang="en-US" altLang="zh-TW" dirty="0"/>
              <a:t> with </a:t>
            </a:r>
            <a:r>
              <a:rPr lang="en-US" altLang="zh-TW" b="1" u="sng" dirty="0"/>
              <a:t>fine-grained analysis (which maps events to Tactics, Techniques, and Procedures, TTPs) </a:t>
            </a:r>
            <a:r>
              <a:rPr lang="en-US" altLang="zh-TW" dirty="0"/>
              <a:t>can significantly enhance threat detection capabilities.</a:t>
            </a:r>
          </a:p>
          <a:p>
            <a:r>
              <a:rPr lang="en-US" altLang="zh-TW" dirty="0" err="1">
                <a:solidFill>
                  <a:srgbClr val="0070C0"/>
                </a:solidFill>
              </a:rPr>
              <a:t>RapSheet</a:t>
            </a:r>
            <a:r>
              <a:rPr lang="en-US" altLang="zh-TW" dirty="0">
                <a:solidFill>
                  <a:srgbClr val="0070C0"/>
                </a:solidFill>
              </a:rPr>
              <a:t> </a:t>
            </a:r>
            <a:r>
              <a:rPr lang="en-US" altLang="zh-TW" dirty="0"/>
              <a:t>[8] and KRYSTAL [9] focus on </a:t>
            </a:r>
            <a:r>
              <a:rPr lang="en-US" altLang="zh-TW" u="sng" dirty="0"/>
              <a:t>detecting known attack descriptors to construct contextual attack scenarios</a:t>
            </a:r>
            <a:r>
              <a:rPr lang="en-US" altLang="zh-TW" dirty="0"/>
              <a:t>, further improving understanding of intrusion activity. </a:t>
            </a:r>
          </a:p>
          <a:p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64FF98-2CEA-4E02-9B80-B1806C46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376024-3DBD-4367-8B06-85CCBAF14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621" y="3861554"/>
            <a:ext cx="5793379" cy="226961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F2CD0F0-7FAA-40D1-9A3B-2F92005A2708}"/>
              </a:ext>
            </a:extLst>
          </p:cNvPr>
          <p:cNvSpPr txBox="1"/>
          <p:nvPr/>
        </p:nvSpPr>
        <p:spPr>
          <a:xfrm>
            <a:off x="8217877" y="6302375"/>
            <a:ext cx="2754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70C0"/>
                </a:solidFill>
              </a:rPr>
              <a:t>RapSheet</a:t>
            </a:r>
            <a:r>
              <a:rPr lang="en-US" altLang="zh-TW" dirty="0">
                <a:solidFill>
                  <a:srgbClr val="0070C0"/>
                </a:solidFill>
              </a:rPr>
              <a:t> [S&amp;P20] </a:t>
            </a:r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8CB1C56-AF3D-4A47-A8B7-79682FB45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69" y="4091623"/>
            <a:ext cx="5502343" cy="203954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2A902B2-A710-429C-B8C9-77B21D9989BE}"/>
              </a:ext>
            </a:extLst>
          </p:cNvPr>
          <p:cNvSpPr txBox="1"/>
          <p:nvPr/>
        </p:nvSpPr>
        <p:spPr>
          <a:xfrm>
            <a:off x="2820152" y="6298541"/>
            <a:ext cx="4002679" cy="38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Holmes [S&amp;P19] 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2EC44A-15AD-499F-89BF-D9375513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854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7AD855-5090-4F2C-9FAC-42A4C952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0A03AB-D686-4483-9109-36EE1BCA3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650"/>
            <a:ext cx="10831224" cy="5051853"/>
          </a:xfrm>
        </p:spPr>
        <p:txBody>
          <a:bodyPr/>
          <a:lstStyle/>
          <a:p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Holmes and MORSE have shown that combining </a:t>
            </a:r>
            <a:r>
              <a:rPr lang="en-US" altLang="zh-TW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coarse-grained analysis (which classifies events as benign or malicious)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with </a:t>
            </a:r>
            <a:r>
              <a:rPr lang="en-US" altLang="zh-TW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fine-grained analysis (which maps events to Tactics, Techniques, and Procedures, TTPs)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significantly enhance threat detection capabilities.</a:t>
            </a:r>
          </a:p>
          <a:p>
            <a:r>
              <a:rPr lang="en-US" altLang="zh-TW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RepSheet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KRYSTAL focus on </a:t>
            </a:r>
            <a:r>
              <a:rPr lang="en-US" altLang="zh-TW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detecting known attack descriptors to construct contextual attack scenarios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further improving understanding of intrusion activity. </a:t>
            </a:r>
          </a:p>
          <a:p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64FF98-2CEA-4E02-9B80-B1806C46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376024-3DBD-4367-8B06-85CCBAF14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621" y="3861554"/>
            <a:ext cx="5793379" cy="226961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F2CD0F0-7FAA-40D1-9A3B-2F92005A2708}"/>
              </a:ext>
            </a:extLst>
          </p:cNvPr>
          <p:cNvSpPr txBox="1"/>
          <p:nvPr/>
        </p:nvSpPr>
        <p:spPr>
          <a:xfrm>
            <a:off x="8217877" y="6302375"/>
            <a:ext cx="2754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/>
              <a:t>RepSheet</a:t>
            </a:r>
            <a:r>
              <a:rPr lang="en-US" altLang="zh-TW" dirty="0"/>
              <a:t> [S&amp;P20] 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8CB1C56-AF3D-4A47-A8B7-79682FB45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69" y="4091623"/>
            <a:ext cx="5502343" cy="203954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2A902B2-A710-429C-B8C9-77B21D9989BE}"/>
              </a:ext>
            </a:extLst>
          </p:cNvPr>
          <p:cNvSpPr txBox="1"/>
          <p:nvPr/>
        </p:nvSpPr>
        <p:spPr>
          <a:xfrm>
            <a:off x="2820152" y="6298541"/>
            <a:ext cx="4002679" cy="38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Holmes [S&amp;P19] 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A845833-53BD-49D4-9F79-515B93533E1F}"/>
              </a:ext>
            </a:extLst>
          </p:cNvPr>
          <p:cNvSpPr txBox="1"/>
          <p:nvPr/>
        </p:nvSpPr>
        <p:spPr>
          <a:xfrm>
            <a:off x="1227426" y="3953322"/>
            <a:ext cx="10197581" cy="224676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endParaRPr lang="en-US" altLang="zh-TW" sz="2800" dirty="0">
              <a:solidFill>
                <a:srgbClr val="C00000"/>
              </a:solidFill>
            </a:endParaRPr>
          </a:p>
          <a:p>
            <a:r>
              <a:rPr lang="en-US" altLang="zh-TW" sz="2800" dirty="0">
                <a:solidFill>
                  <a:srgbClr val="C00000"/>
                </a:solidFill>
              </a:rPr>
              <a:t>However, these methods typically require </a:t>
            </a:r>
            <a:r>
              <a:rPr lang="en-US" altLang="zh-TW" sz="2800" b="1" dirty="0">
                <a:solidFill>
                  <a:srgbClr val="C00000"/>
                </a:solidFill>
              </a:rPr>
              <a:t>manual input to define mapping rules</a:t>
            </a:r>
            <a:r>
              <a:rPr lang="en-US" altLang="zh-TW" sz="2800" dirty="0">
                <a:solidFill>
                  <a:srgbClr val="C00000"/>
                </a:solidFill>
              </a:rPr>
              <a:t> for recognizing attack patterns, which </a:t>
            </a:r>
            <a:r>
              <a:rPr lang="en-US" altLang="zh-TW" sz="2800" b="1" dirty="0">
                <a:solidFill>
                  <a:srgbClr val="C00000"/>
                </a:solidFill>
              </a:rPr>
              <a:t>limits </a:t>
            </a:r>
            <a:r>
              <a:rPr lang="en-US" altLang="zh-TW" sz="2800" b="1" u="sng" dirty="0">
                <a:solidFill>
                  <a:srgbClr val="C00000"/>
                </a:solidFill>
              </a:rPr>
              <a:t>their scalability and automation potential</a:t>
            </a:r>
            <a:r>
              <a:rPr lang="en-US" altLang="zh-TW" sz="2800" dirty="0">
                <a:solidFill>
                  <a:srgbClr val="C00000"/>
                </a:solidFill>
              </a:rPr>
              <a:t>. </a:t>
            </a:r>
          </a:p>
          <a:p>
            <a:endParaRPr lang="zh-TW" altLang="en-US" sz="2800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FACC8E99-765C-4C70-91E6-DC66AB13A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355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F71CB5-081E-4056-AD59-0C28705A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8BF114-F5D9-4F4B-BB0D-89F187D5A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4650"/>
            <a:ext cx="10910777" cy="5051853"/>
          </a:xfrm>
        </p:spPr>
        <p:txBody>
          <a:bodyPr>
            <a:normAutofit/>
          </a:bodyPr>
          <a:lstStyle/>
          <a:p>
            <a:r>
              <a:rPr lang="en-US" altLang="zh-TW" b="1" dirty="0"/>
              <a:t>Forensic analysis </a:t>
            </a:r>
            <a:r>
              <a:rPr lang="en-US" altLang="zh-TW" dirty="0"/>
              <a:t>of security incidents, whether to attribute attacks to specific threat actors or align them with known campaigns based on </a:t>
            </a:r>
            <a:r>
              <a:rPr lang="en-US" altLang="zh-TW" u="sng" dirty="0"/>
              <a:t>observable artifacts, </a:t>
            </a:r>
            <a:r>
              <a:rPr lang="en-US" altLang="zh-TW" dirty="0"/>
              <a:t>remains </a:t>
            </a:r>
            <a:r>
              <a:rPr lang="en-US" altLang="zh-TW" u="sng" dirty="0"/>
              <a:t>a labor-intensive process.</a:t>
            </a:r>
          </a:p>
          <a:p>
            <a:endParaRPr lang="en-US" altLang="zh-TW" u="sng" dirty="0"/>
          </a:p>
          <a:p>
            <a:r>
              <a:rPr lang="en-US" altLang="zh-TW" dirty="0"/>
              <a:t>Few studies have explored cyber threat attribution based on </a:t>
            </a:r>
          </a:p>
          <a:p>
            <a:pPr lvl="1"/>
            <a:r>
              <a:rPr lang="en-US" altLang="zh-TW" dirty="0"/>
              <a:t>observable attack stages [10]</a:t>
            </a:r>
          </a:p>
          <a:p>
            <a:pPr lvl="1"/>
            <a:r>
              <a:rPr lang="en-US" altLang="zh-TW" dirty="0"/>
              <a:t>attacker profiling [11]</a:t>
            </a:r>
          </a:p>
          <a:p>
            <a:pPr lvl="1"/>
            <a:r>
              <a:rPr lang="en-US" altLang="zh-TW" dirty="0"/>
              <a:t>artifact analysis [12]</a:t>
            </a:r>
          </a:p>
          <a:p>
            <a:endParaRPr lang="en-US" altLang="zh-TW" dirty="0"/>
          </a:p>
          <a:p>
            <a:r>
              <a:rPr lang="en-US" altLang="zh-TW" dirty="0"/>
              <a:t>Recognizing intrusion activities as part of known APT campaigns is equally important for improving system defenses and accelerating incident response.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1AF0FD-F1CF-4F4F-97B6-C73B7637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F56377-96A1-4CCA-85AB-4B56DEA7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74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A938FB-9669-4CE0-AC5E-2AB62BA98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Research purpose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E399DB-CB52-4732-998C-134F2900C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650"/>
            <a:ext cx="10831224" cy="5051853"/>
          </a:xfrm>
        </p:spPr>
        <p:txBody>
          <a:bodyPr/>
          <a:lstStyle/>
          <a:p>
            <a:r>
              <a:rPr lang="en-US" altLang="zh-TW" dirty="0"/>
              <a:t>We propose a</a:t>
            </a:r>
            <a:r>
              <a:rPr lang="zh-TW" altLang="en-US" dirty="0"/>
              <a:t> </a:t>
            </a:r>
            <a:r>
              <a:rPr lang="en-US" altLang="zh-TW" dirty="0"/>
              <a:t>machine learning-based </a:t>
            </a:r>
            <a:r>
              <a:rPr lang="en-US" altLang="zh-TW" dirty="0">
                <a:solidFill>
                  <a:srgbClr val="0070C0"/>
                </a:solidFill>
              </a:rPr>
              <a:t>Straight Forward Method (SFM) </a:t>
            </a:r>
            <a:r>
              <a:rPr lang="en-US" altLang="zh-TW" dirty="0"/>
              <a:t>for </a:t>
            </a:r>
            <a:r>
              <a:rPr lang="en-US" altLang="zh-TW" b="1" dirty="0"/>
              <a:t>audit log analysis</a:t>
            </a:r>
            <a:r>
              <a:rPr lang="en-US" altLang="zh-TW" dirty="0"/>
              <a:t> and </a:t>
            </a:r>
            <a:r>
              <a:rPr lang="en-US" altLang="zh-TW" b="1" dirty="0"/>
              <a:t>APT campaign detection</a:t>
            </a:r>
            <a:r>
              <a:rPr lang="en-US" altLang="zh-TW" dirty="0"/>
              <a:t>. </a:t>
            </a:r>
          </a:p>
          <a:p>
            <a:endParaRPr lang="en-US" altLang="zh-TW" dirty="0"/>
          </a:p>
          <a:p>
            <a:r>
              <a:rPr lang="en-US" altLang="zh-TW" dirty="0"/>
              <a:t>Specifically, the tasks of this study are: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b="1" dirty="0"/>
              <a:t>Malicious behavior identification: </a:t>
            </a:r>
            <a:r>
              <a:rPr lang="en-US" altLang="zh-TW" dirty="0"/>
              <a:t>design</a:t>
            </a:r>
            <a:r>
              <a:rPr lang="zh-TW" altLang="en-US" dirty="0"/>
              <a:t> </a:t>
            </a:r>
            <a:r>
              <a:rPr lang="en-US" altLang="zh-TW" dirty="0"/>
              <a:t>a neural network </a:t>
            </a:r>
            <a:br>
              <a:rPr lang="en-US" altLang="zh-TW" dirty="0"/>
            </a:br>
            <a:r>
              <a:rPr lang="en-US" altLang="zh-TW" dirty="0"/>
              <a:t>detection model to discover </a:t>
            </a:r>
            <a:r>
              <a:rPr lang="en-US" altLang="zh-TW" b="1" dirty="0"/>
              <a:t>malicious behaviors</a:t>
            </a:r>
            <a:r>
              <a:rPr lang="zh-TW" altLang="en-US" b="1" dirty="0"/>
              <a:t> </a:t>
            </a:r>
            <a:r>
              <a:rPr lang="en-US" altLang="zh-TW" b="1" dirty="0"/>
              <a:t>(MITRE ATT&amp;CK TTPs)</a:t>
            </a:r>
            <a:r>
              <a:rPr lang="en-US" altLang="zh-TW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TW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b="1" dirty="0"/>
              <a:t>APT campaign attribution:</a:t>
            </a:r>
            <a:r>
              <a:rPr lang="en-US" altLang="zh-TW" dirty="0"/>
              <a:t> identify</a:t>
            </a:r>
            <a:r>
              <a:rPr lang="en-US" altLang="zh-TW" b="1" dirty="0"/>
              <a:t> the most likely APT campaign</a:t>
            </a:r>
            <a:r>
              <a:rPr lang="en-US" altLang="zh-TW" dirty="0"/>
              <a:t> by matching</a:t>
            </a:r>
            <a:r>
              <a:rPr lang="zh-TW" altLang="en-US" dirty="0"/>
              <a:t> </a:t>
            </a:r>
            <a:r>
              <a:rPr lang="en-US" altLang="zh-TW" dirty="0"/>
              <a:t>the discovered behaviors with known APT campaigns.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D03EC6-FF6D-4144-B8E0-6D5F2E9F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5" name="Picture 2" descr="EN]What is MITRE ATT&amp;CK Framework? How is it used in defense? | by Dasdas |  Medium">
            <a:extLst>
              <a:ext uri="{FF2B5EF4-FFF2-40B4-BE49-F238E27FC236}">
                <a16:creationId xmlns:a16="http://schemas.microsoft.com/office/drawing/2014/main" id="{E1F4A5A9-C10C-4253-AE3E-76B6BF49F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179" y="2027653"/>
            <a:ext cx="1493137" cy="111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868230B-4848-4568-8AA7-53B0CE1A0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938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3CD006-14CA-4E48-817B-0B04B383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454"/>
            <a:ext cx="10515600" cy="616861"/>
          </a:xfrm>
        </p:spPr>
        <p:txBody>
          <a:bodyPr/>
          <a:lstStyle/>
          <a:p>
            <a:r>
              <a:rPr lang="en-US" altLang="zh-TW" dirty="0"/>
              <a:t>Our intuition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4C9C05-A249-434A-BC7E-6685B9C0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68F69B-C159-43A0-A9A2-5A38382B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076" y="2298325"/>
            <a:ext cx="9607227" cy="4351078"/>
          </a:xfrm>
          <a:prstGeom prst="rect">
            <a:avLst/>
          </a:prstGeom>
        </p:spPr>
      </p:pic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9AA35FEB-9D86-4B97-BED1-4660BC2E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  <p:sp>
        <p:nvSpPr>
          <p:cNvPr id="22" name="內容版面配置區 21">
            <a:extLst>
              <a:ext uri="{FF2B5EF4-FFF2-40B4-BE49-F238E27FC236}">
                <a16:creationId xmlns:a16="http://schemas.microsoft.com/office/drawing/2014/main" id="{40C64880-BF9F-40CA-A228-47523F848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519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3CD006-14CA-4E48-817B-0B04B383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454"/>
            <a:ext cx="10515600" cy="616861"/>
          </a:xfrm>
        </p:spPr>
        <p:txBody>
          <a:bodyPr/>
          <a:lstStyle/>
          <a:p>
            <a:r>
              <a:rPr lang="en-US" altLang="zh-TW" dirty="0"/>
              <a:t>Our intuition</a:t>
            </a:r>
            <a:endParaRPr lang="zh-TW" altLang="en-US" dirty="0"/>
          </a:p>
        </p:txBody>
      </p:sp>
      <p:pic>
        <p:nvPicPr>
          <p:cNvPr id="20" name="內容版面配置區 19">
            <a:extLst>
              <a:ext uri="{FF2B5EF4-FFF2-40B4-BE49-F238E27FC236}">
                <a16:creationId xmlns:a16="http://schemas.microsoft.com/office/drawing/2014/main" id="{934F6FFB-E29C-4326-8A2C-4105B9419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20" y="163791"/>
            <a:ext cx="461344" cy="461344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4C9C05-A249-434A-BC7E-6685B9C0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68F69B-C159-43A0-A9A2-5A38382B4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76" y="2298325"/>
            <a:ext cx="9607227" cy="435107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71AD0D0-3716-492D-9E1B-F353A83BE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017" y="119845"/>
            <a:ext cx="461344" cy="461344"/>
          </a:xfrm>
          <a:prstGeom prst="rect">
            <a:avLst/>
          </a:prstGeom>
        </p:spPr>
      </p:pic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9AA35FEB-9D86-4B97-BED1-4660BC2E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8E080C9-2287-483A-8C30-96A9F54BA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906" y="582611"/>
            <a:ext cx="3941342" cy="140392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76D866C-115F-4430-BCB7-B46160EC9E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7984" y="119844"/>
            <a:ext cx="380826" cy="46134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61B5A0-89BB-4C67-B63A-A112C7AFAAE5}"/>
              </a:ext>
            </a:extLst>
          </p:cNvPr>
          <p:cNvSpPr txBox="1"/>
          <p:nvPr/>
        </p:nvSpPr>
        <p:spPr>
          <a:xfrm>
            <a:off x="6253217" y="1942377"/>
            <a:ext cx="1946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i="1" dirty="0">
                <a:solidFill>
                  <a:srgbClr val="0070C0"/>
                </a:solidFill>
              </a:rPr>
              <a:t>Query Graph               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1A593EA-3907-4158-8C81-E4A0EE4C046A}"/>
              </a:ext>
            </a:extLst>
          </p:cNvPr>
          <p:cNvSpPr txBox="1"/>
          <p:nvPr/>
        </p:nvSpPr>
        <p:spPr>
          <a:xfrm>
            <a:off x="4016237" y="1956461"/>
            <a:ext cx="213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B050"/>
                </a:solidFill>
              </a:rPr>
              <a:t>Campaign Graph</a:t>
            </a:r>
            <a:endParaRPr lang="zh-TW" alt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552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DBD0B-6944-48F4-A1F1-1BD8DF70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  <a:ea typeface="+mn-ea"/>
                <a:cs typeface="+mn-cs"/>
              </a:rPr>
              <a:t>Straight Forward Method (SFM)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FF93EB-6094-45AE-8ADB-F34D0C142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676" y="3289610"/>
            <a:ext cx="11929944" cy="301689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Event Embedding:</a:t>
            </a:r>
            <a:r>
              <a:rPr lang="en-US" altLang="zh-TW" dirty="0"/>
              <a:t> Converts textual logs into numerical vectors.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altLang="zh-TW" b="1" dirty="0"/>
              <a:t>Technique hunting</a:t>
            </a:r>
            <a:r>
              <a:rPr lang="en-US" altLang="zh-TW" dirty="0"/>
              <a:t>: </a:t>
            </a:r>
          </a:p>
          <a:p>
            <a:pPr lvl="1">
              <a:lnSpc>
                <a:spcPct val="100000"/>
              </a:lnSpc>
            </a:pPr>
            <a:r>
              <a:rPr lang="en-US" altLang="zh-TW" sz="2400" b="1" dirty="0"/>
              <a:t>Anomaly Detection: </a:t>
            </a:r>
            <a:r>
              <a:rPr lang="en-US" altLang="zh-TW" sz="2400" dirty="0"/>
              <a:t>Handles event imbalance to highlight suspicious behavior.</a:t>
            </a:r>
          </a:p>
          <a:p>
            <a:pPr lvl="1">
              <a:lnSpc>
                <a:spcPct val="100000"/>
              </a:lnSpc>
            </a:pPr>
            <a:r>
              <a:rPr lang="en-US" altLang="zh-TW" sz="2400" b="1" dirty="0"/>
              <a:t>Attack Pattern Detection: </a:t>
            </a:r>
            <a:r>
              <a:rPr lang="en-US" altLang="zh-TW" sz="2400" dirty="0"/>
              <a:t>Uses sequence modeling to detect specific TTPs.</a:t>
            </a:r>
          </a:p>
          <a:p>
            <a:pPr>
              <a:lnSpc>
                <a:spcPct val="100000"/>
              </a:lnSpc>
            </a:pPr>
            <a:r>
              <a:rPr lang="en-US" altLang="zh-TW" b="1" dirty="0"/>
              <a:t>APT campaign matching</a:t>
            </a:r>
            <a:r>
              <a:rPr lang="en-US" altLang="zh-TW" dirty="0"/>
              <a:t>: Matches to potential actors via graph-based similarity.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68E775-B9D1-4D5D-A401-6324814E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CCC9-13BB-4F99-8B6D-0D511E5744C6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D97F6A-8C6C-4C7A-879A-DD6CC9037A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13010"/>
            <a:ext cx="10058400" cy="1284673"/>
          </a:xfrm>
          <a:prstGeom prst="rect">
            <a:avLst/>
          </a:prstGeom>
        </p:spPr>
      </p:pic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630903-1F0D-4F3F-B59E-3DA539266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ICC 2025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362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氣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_正黑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16434</TotalTime>
  <Words>1985</Words>
  <Application>Microsoft Office PowerPoint</Application>
  <PresentationFormat>寬螢幕</PresentationFormat>
  <Paragraphs>237</Paragraphs>
  <Slides>20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NimbusRomNo9L-ReguItal</vt:lpstr>
      <vt:lpstr>Arial</vt:lpstr>
      <vt:lpstr>Calibri</vt:lpstr>
      <vt:lpstr>Times New Roman</vt:lpstr>
      <vt:lpstr>Office 佈景主題</vt:lpstr>
      <vt:lpstr>PowerPoint 簡報</vt:lpstr>
      <vt:lpstr>Background</vt:lpstr>
      <vt:lpstr>Motivation 1</vt:lpstr>
      <vt:lpstr>Motivation 1</vt:lpstr>
      <vt:lpstr>Motivation 2</vt:lpstr>
      <vt:lpstr>Research purpose</vt:lpstr>
      <vt:lpstr>Our intuition</vt:lpstr>
      <vt:lpstr>Our intuition</vt:lpstr>
      <vt:lpstr>Straight Forward Method (SFM) </vt:lpstr>
      <vt:lpstr>Event logs</vt:lpstr>
      <vt:lpstr>Event Embedding</vt:lpstr>
      <vt:lpstr>Event Embedding</vt:lpstr>
      <vt:lpstr>Anomaly Detection</vt:lpstr>
      <vt:lpstr>Attack Pattern Detection</vt:lpstr>
      <vt:lpstr>APT Campaign Matching</vt:lpstr>
      <vt:lpstr>APT Campaign Matching</vt:lpstr>
      <vt:lpstr>Evaluation Settings</vt:lpstr>
      <vt:lpstr>Evaluation on TTPs detection</vt:lpstr>
      <vt:lpstr>Evaluation on APT campaign attribution performance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Scsrt Tw</dc:creator>
  <cp:lastModifiedBy>Yi-Ting Huang</cp:lastModifiedBy>
  <cp:revision>930</cp:revision>
  <cp:lastPrinted>2024-06-25T06:39:08Z</cp:lastPrinted>
  <dcterms:created xsi:type="dcterms:W3CDTF">2021-06-09T00:52:49Z</dcterms:created>
  <dcterms:modified xsi:type="dcterms:W3CDTF">2025-06-09T11:00:22Z</dcterms:modified>
</cp:coreProperties>
</file>